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Tahoma"/>
      <p:regular r:id="rId24"/>
      <p:bold r:id="rId25"/>
    </p:embeddedFont>
    <p:embeddedFont>
      <p:font typeface="Roboto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e6pBthQtXXBGJkW5LCYEuAq83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Tahom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Light-regular.fntdata"/><Relationship Id="rId25" Type="http://schemas.openxmlformats.org/officeDocument/2006/relationships/font" Target="fonts/Tahoma-bold.fntdata"/><Relationship Id="rId28" Type="http://schemas.openxmlformats.org/officeDocument/2006/relationships/font" Target="fonts/RobotoLight-italic.fntdata"/><Relationship Id="rId27" Type="http://schemas.openxmlformats.org/officeDocument/2006/relationships/font" Target="fonts/Roboto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6ogIdKytj5k&amp;feature=emb_logo" TargetMode="External"/><Relationship Id="rId4" Type="http://schemas.openxmlformats.org/officeDocument/2006/relationships/hyperlink" Target="https://www.youtube.com/watch?v=EV3CJDGBBYc" TargetMode="External"/><Relationship Id="rId5" Type="http://schemas.openxmlformats.org/officeDocument/2006/relationships/hyperlink" Target="https://www.youtube.com/watch?v=lec5guJ4qZE" TargetMode="External"/><Relationship Id="rId6" Type="http://schemas.openxmlformats.org/officeDocument/2006/relationships/hyperlink" Target="https://www.youtube.com/watch?v=pATeCkpW2dk" TargetMode="External"/><Relationship Id="rId7" Type="http://schemas.openxmlformats.org/officeDocument/2006/relationships/hyperlink" Target="https://www.youtube.com/watch?v=Gci_S-RrKB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pt-BR"/>
              <a:t>HISTOLOGIA ANIMAL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8654" y="1554480"/>
            <a:ext cx="3958096" cy="294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/>
          <p:nvPr/>
        </p:nvSpPr>
        <p:spPr>
          <a:xfrm>
            <a:off x="7478429" y="4696413"/>
            <a:ext cx="4258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Tecido Conjuntivo Propriamente Dito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4">
            <a:alphaModFix/>
          </a:blip>
          <a:srcRect b="7511" l="0" r="0" t="4860"/>
          <a:stretch/>
        </p:blipFill>
        <p:spPr>
          <a:xfrm>
            <a:off x="718103" y="360936"/>
            <a:ext cx="6619203" cy="49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666" y="882311"/>
            <a:ext cx="4798371" cy="3575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6753497" y="4686725"/>
            <a:ext cx="50230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Tecido Ósseo onde estão presentes células jovens (osteoblastos) e maduras (osteócitos)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80" y="882311"/>
            <a:ext cx="5363159" cy="357543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>
            <a:off x="1105588" y="4694677"/>
            <a:ext cx="5363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233624"/>
                </a:solidFill>
                <a:latin typeface="Roboto Light"/>
                <a:ea typeface="Roboto Light"/>
                <a:cs typeface="Roboto Light"/>
                <a:sym typeface="Roboto Light"/>
              </a:rPr>
              <a:t>O tecido ósseo é formado por diferentes tipos celulares e uma matriz óssea mineralizada.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91" y="1097281"/>
            <a:ext cx="3894966" cy="32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/>
          <p:nvPr/>
        </p:nvSpPr>
        <p:spPr>
          <a:xfrm>
            <a:off x="481091" y="4668587"/>
            <a:ext cx="41443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Células sanguíneas. A célula diferente é um eosinófilo, um tipo de leucócito entre hemácias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4868" y="1097281"/>
            <a:ext cx="3674924" cy="32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"/>
          <p:cNvSpPr/>
          <p:nvPr/>
        </p:nvSpPr>
        <p:spPr>
          <a:xfrm>
            <a:off x="4672242" y="4625541"/>
            <a:ext cx="38420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No tecido adiposo multilocular há várias gotas de gordura no citoplasma celular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8603" y="1097282"/>
            <a:ext cx="3467157" cy="32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/>
          <p:nvPr/>
        </p:nvSpPr>
        <p:spPr>
          <a:xfrm>
            <a:off x="8523018" y="4625541"/>
            <a:ext cx="32727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 tecido adiposo é um tipo de tecido conjuntivo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/>
          </a:blip>
          <a:srcRect b="7443" l="0" r="0" t="4467"/>
          <a:stretch/>
        </p:blipFill>
        <p:spPr>
          <a:xfrm>
            <a:off x="360316" y="783771"/>
            <a:ext cx="7019109" cy="51467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/>
          <p:nvPr/>
        </p:nvSpPr>
        <p:spPr>
          <a:xfrm>
            <a:off x="7692932" y="5235876"/>
            <a:ext cx="40636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tecido cartilaginoso é constituído por dois tipos celulares e uma matriz.</a:t>
            </a:r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2933" y="2002608"/>
            <a:ext cx="4063637" cy="305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type="title"/>
          </p:nvPr>
        </p:nvSpPr>
        <p:spPr>
          <a:xfrm>
            <a:off x="679575" y="365126"/>
            <a:ext cx="105156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1" lang="pt-BR"/>
            </a:br>
            <a:r>
              <a:rPr b="1" lang="pt-BR"/>
              <a:t>Tecido Muscular</a:t>
            </a:r>
            <a:br>
              <a:rPr b="1" lang="pt-BR"/>
            </a:br>
            <a:endParaRPr/>
          </a:p>
        </p:txBody>
      </p:sp>
      <p:sp>
        <p:nvSpPr>
          <p:cNvPr id="173" name="Google Shape;173;p14"/>
          <p:cNvSpPr txBox="1"/>
          <p:nvPr>
            <p:ph idx="1" type="body"/>
          </p:nvPr>
        </p:nvSpPr>
        <p:spPr>
          <a:xfrm>
            <a:off x="838200" y="1410790"/>
            <a:ext cx="10515600" cy="480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tecido muscular é responsável pelos movimentos do corpo.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suas células são alongadas e altamente contráteis, chamadas de fibras.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tecido muscular permite o movimento das estruturas ligadas a ele, como os ossos.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Além disso, auxilia na postura e nos movimentos relacionados a respiração, fala e digestão.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tecidos musculares podem ser classificados em: </a:t>
            </a:r>
            <a:r>
              <a:rPr b="1" lang="pt-BR"/>
              <a:t>estriado esquelético</a:t>
            </a:r>
            <a:r>
              <a:rPr lang="pt-BR"/>
              <a:t>, </a:t>
            </a:r>
            <a:r>
              <a:rPr b="1" lang="pt-BR"/>
              <a:t>cardíaco</a:t>
            </a:r>
            <a:r>
              <a:rPr lang="pt-BR"/>
              <a:t> e </a:t>
            </a:r>
            <a:r>
              <a:rPr b="1" lang="pt-BR"/>
              <a:t>liso</a:t>
            </a:r>
            <a:r>
              <a:rPr lang="pt-BR"/>
              <a:t>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06" y="666206"/>
            <a:ext cx="3437367" cy="36700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/>
          <p:nvPr/>
        </p:nvSpPr>
        <p:spPr>
          <a:xfrm>
            <a:off x="513806" y="4613252"/>
            <a:ext cx="34373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Corte longitudinal das fibras esqueléticas, onde é possível observar suas estrias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4225943" y="4613252"/>
            <a:ext cx="35728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Tecido Muscular Cardíaco em corte longitudinal. As estrias são menos aparentes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4424" y="666205"/>
            <a:ext cx="3646833" cy="36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8073567" y="4615315"/>
            <a:ext cx="37352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Tecido Muscular Liso e a ausência de estrias.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infoescola.com/wp-content/uploads/2010/03/musculo-cardiaco-185476910-1000x800.jpg" id="183" name="Google Shape;18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702" y="666206"/>
            <a:ext cx="3596095" cy="367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1" lang="pt-BR"/>
            </a:br>
            <a:r>
              <a:rPr b="1" lang="pt-BR"/>
              <a:t>Tecido Nervoso</a:t>
            </a:r>
            <a:br>
              <a:rPr b="1" lang="pt-BR"/>
            </a:b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838200" y="1476103"/>
            <a:ext cx="10515600" cy="4700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tecido nervoso está presente no encéfalo, medula espinhal e nervos.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Suas células possuem formato diferenciado.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São representadas pelos neurônios e células da glia.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É o tecido que forma o sistema nervoso.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Sua característica principal é a passagem de informação de um neurônio a outro, através dos impulsos nervosos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789" y="496388"/>
            <a:ext cx="9326879" cy="561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Para ilustrar...</a:t>
            </a:r>
            <a:endParaRPr/>
          </a:p>
        </p:txBody>
      </p:sp>
      <p:sp>
        <p:nvSpPr>
          <p:cNvPr id="200" name="Google Shape;200;p18"/>
          <p:cNvSpPr txBox="1"/>
          <p:nvPr>
            <p:ph idx="1" type="body"/>
          </p:nvPr>
        </p:nvSpPr>
        <p:spPr>
          <a:xfrm>
            <a:off x="838200" y="1423850"/>
            <a:ext cx="10515600" cy="5042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Guia de Profissões | Dicas do Guia - Tecido Conjuntivo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 https://www.youtube.com/watch?v=6ogIdKytj5k&amp;feature=emb_logo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Preparação de lâminas para histologia animal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 https://www.youtube.com/watch?v=EV3CJDGBBYc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5 vídeos incríveis no microscópio [1080p] #1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https://www.youtube.com/watch?v=lec5guJ4qZE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Tecido epitelial 2 - Epitélio de revestimento. Lâminas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https://www.youtube.com/watch?v=pATeCkpW2dk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Histologia. Tecidos básicos. Lâminas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https://www.youtube.com/watch?v=Gci_S-RrKBI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https://powerpoint.officeapps.live.com/pods/GetClipboardImage.ashx?Id=1787dc95-51ba-4967-82e5-ea6c87cadcb0&amp;DC=PBR1&amp;pkey=89f56b74-f681-42cb-ba10-eb89281aa0a7&amp;wdwaccluster=PBR1" id="206" name="Google Shape;20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424" y="349035"/>
            <a:ext cx="10781586" cy="606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838200" y="365126"/>
            <a:ext cx="10515600" cy="745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1" lang="pt-BR"/>
            </a:br>
            <a:r>
              <a:rPr b="1" lang="pt-BR"/>
              <a:t>Tecido Epitelial</a:t>
            </a:r>
            <a:br>
              <a:rPr b="1" lang="pt-BR"/>
            </a:b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38200" y="130311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tecidos epiteliais desempenham uma variedade de funções, conforme sua localização no organismo.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suas células são justapostas, com pouca ou nenhuma matriz intercelular.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Suas funções estão relacionadas com proteção, revestimento, secreção de substâncias e percepção sensorial.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É dividido em dois tipos principais: o </a:t>
            </a:r>
            <a:r>
              <a:rPr b="1" lang="pt-BR"/>
              <a:t>epitélio de revestimento</a:t>
            </a:r>
            <a:r>
              <a:rPr lang="pt-BR"/>
              <a:t> e o </a:t>
            </a:r>
            <a:r>
              <a:rPr b="1" lang="pt-BR"/>
              <a:t>epitélio glandular</a:t>
            </a:r>
            <a:r>
              <a:rPr lang="pt-BR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929640" y="299812"/>
            <a:ext cx="10515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pt-BR" sz="3200"/>
              <a:t>O epitélio de revestimento pode ser classificado segundo o número de células e as suas formas.</a:t>
            </a:r>
            <a:endParaRPr sz="3200"/>
          </a:p>
        </p:txBody>
      </p:sp>
      <p:pic>
        <p:nvPicPr>
          <p:cNvPr id="96" name="Google Shape;9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379" y="992777"/>
            <a:ext cx="9790611" cy="508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705" y="3985614"/>
            <a:ext cx="3708191" cy="255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046" y="419622"/>
            <a:ext cx="47625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867046" y="4064614"/>
            <a:ext cx="47625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757575"/>
                </a:solidFill>
                <a:latin typeface="Open Sans"/>
                <a:ea typeface="Open Sans"/>
                <a:cs typeface="Open Sans"/>
                <a:sym typeface="Open Sans"/>
              </a:rPr>
              <a:t>Corte transversal da pele: a epiderme é a parte mais escura, sendo a camada córnea mais externa (soltando partes) e a derme é a mais clara.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5705" y="695166"/>
            <a:ext cx="5184294" cy="308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420" y="493213"/>
            <a:ext cx="4236105" cy="3728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1276421" y="4439377"/>
            <a:ext cx="42361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33624"/>
                </a:solidFill>
                <a:latin typeface="Roboto Light"/>
                <a:ea typeface="Roboto Light"/>
                <a:cs typeface="Roboto Light"/>
                <a:sym typeface="Roboto Light"/>
              </a:rPr>
              <a:t>As células que constituem o tecido epitelial encontram-se firmemente aderidas e apresentam as mais diversas formas.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920" y="493214"/>
            <a:ext cx="4718234" cy="3728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6217920" y="4439377"/>
            <a:ext cx="47182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 intestino apresenta tecido epitelial simples colunar (prismático ou cilíndrico)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9555"/>
          <a:stretch/>
        </p:blipFill>
        <p:spPr>
          <a:xfrm>
            <a:off x="569474" y="1058818"/>
            <a:ext cx="6685824" cy="414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8699" y="1162594"/>
            <a:ext cx="4025929" cy="31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7548698" y="4490498"/>
            <a:ext cx="40259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>
                <a:solidFill>
                  <a:srgbClr val="555555"/>
                </a:solidFill>
                <a:latin typeface="Tahoma"/>
                <a:ea typeface="Tahoma"/>
                <a:cs typeface="Tahoma"/>
                <a:sym typeface="Tahoma"/>
              </a:rPr>
              <a:t>A Tireóide é uma glândula composta por dois lobos ligados por um ístimo (faixa de tecido).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838200" y="561068"/>
            <a:ext cx="10515600" cy="7582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1" lang="pt-BR"/>
            </a:br>
            <a:r>
              <a:rPr b="1" lang="pt-BR"/>
              <a:t>Tecido Conjuntivo</a:t>
            </a:r>
            <a:br>
              <a:rPr b="1" lang="pt-BR"/>
            </a:br>
            <a:endParaRPr/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838200" y="1685110"/>
            <a:ext cx="10515600" cy="458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tecidos conjuntivos unem e sustentam os outros tecidos do corpo.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Apresenta variados tipos de células com formas e funções específicas.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As células estão espaçadas e imersas em uma matriz intercelular, de consistência gelatinosa, que elas próprias produzem e secretam.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tecido conjuntivo pode ser classificado em </a:t>
            </a:r>
            <a:r>
              <a:rPr b="1" lang="pt-BR"/>
              <a:t>tecidos conjuntivos propriamente ditos</a:t>
            </a:r>
            <a:r>
              <a:rPr lang="pt-BR"/>
              <a:t> e </a:t>
            </a:r>
            <a:r>
              <a:rPr b="1" lang="pt-BR"/>
              <a:t>tecidos conjuntivos especiais</a:t>
            </a:r>
            <a:r>
              <a:rPr lang="pt-BR"/>
              <a:t>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 tecido conjuntivo propriamente dito pode ser do tipo </a:t>
            </a:r>
            <a:r>
              <a:rPr b="1" lang="pt-BR"/>
              <a:t>frouxo</a:t>
            </a:r>
            <a:r>
              <a:rPr lang="pt-BR"/>
              <a:t> ou </a:t>
            </a:r>
            <a:r>
              <a:rPr b="1" lang="pt-BR"/>
              <a:t>denso.</a:t>
            </a:r>
            <a:endParaRPr/>
          </a:p>
          <a:p>
            <a:pPr indent="-508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idx="1" type="body"/>
          </p:nvPr>
        </p:nvSpPr>
        <p:spPr>
          <a:xfrm>
            <a:off x="799011" y="96347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tecidos conjuntivos especiais são os seguintes: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- Adiposo</a:t>
            </a:r>
            <a:r>
              <a:rPr lang="pt-BR"/>
              <a:t> - responsável por garantir alimento de reserva e servir de isolante térmico.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- Cartilaginoso </a:t>
            </a:r>
            <a:r>
              <a:rPr lang="pt-BR"/>
              <a:t>- constitui as cartilagens do corpo.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- Ósseo</a:t>
            </a:r>
            <a:r>
              <a:rPr lang="pt-BR"/>
              <a:t> - formador dos ossos que compõe o esqueleto dos     vertebrados.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- Hematopoiético</a:t>
            </a:r>
            <a:r>
              <a:rPr lang="pt-BR"/>
              <a:t> - produz o sangue e a linfa.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985" y="535578"/>
            <a:ext cx="9687192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2020-11-09T17:17:26Z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0x0101002A24045C23B35D48ABBFB4754B07FEB1</vt:lpwstr>
  </property>
</Properties>
</file>